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816" r:id="rId2"/>
    <p:sldId id="1817" r:id="rId3"/>
    <p:sldId id="1830" r:id="rId4"/>
    <p:sldId id="1821" r:id="rId5"/>
    <p:sldId id="1831" r:id="rId6"/>
    <p:sldId id="1832" r:id="rId7"/>
    <p:sldId id="1833" r:id="rId8"/>
    <p:sldId id="1834" r:id="rId9"/>
    <p:sldId id="1835" r:id="rId10"/>
    <p:sldId id="1836" r:id="rId11"/>
    <p:sldId id="1837" r:id="rId12"/>
    <p:sldId id="1838" r:id="rId13"/>
    <p:sldId id="1839" r:id="rId14"/>
    <p:sldId id="1840" r:id="rId15"/>
    <p:sldId id="1841" r:id="rId16"/>
    <p:sldId id="1843" r:id="rId17"/>
    <p:sldId id="1858" r:id="rId18"/>
    <p:sldId id="1846" r:id="rId19"/>
    <p:sldId id="1859" r:id="rId20"/>
    <p:sldId id="1852" r:id="rId21"/>
    <p:sldId id="1857" r:id="rId22"/>
    <p:sldId id="1856" r:id="rId23"/>
    <p:sldId id="1855" r:id="rId24"/>
    <p:sldId id="1853" r:id="rId25"/>
    <p:sldId id="1854" r:id="rId26"/>
    <p:sldId id="1845" r:id="rId27"/>
    <p:sldId id="1844" r:id="rId28"/>
    <p:sldId id="1851" r:id="rId29"/>
    <p:sldId id="1842" r:id="rId30"/>
    <p:sldId id="1849" r:id="rId31"/>
    <p:sldId id="1850" r:id="rId32"/>
    <p:sldId id="1847" r:id="rId33"/>
    <p:sldId id="1848" r:id="rId34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1995" autoAdjust="0"/>
  </p:normalViewPr>
  <p:slideViewPr>
    <p:cSldViewPr>
      <p:cViewPr>
        <p:scale>
          <a:sx n="85" d="100"/>
          <a:sy n="85" d="100"/>
        </p:scale>
        <p:origin x="924" y="-1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0" tIns="45709" rIns="91420" bIns="4570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182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0" tIns="45709" rIns="91420" bIns="4570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182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0" tIns="45709" rIns="91420" bIns="45709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182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0" tIns="45709" rIns="91420" bIns="45709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87006E12-A45D-4D6B-9DD7-136B45AB24A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535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83" tIns="48641" rIns="97283" bIns="48641" numCol="1" anchor="t" anchorCtr="0" compatLnSpc="1">
            <a:prstTxWarp prst="textNoShape">
              <a:avLst/>
            </a:prstTxWarp>
          </a:bodyPr>
          <a:lstStyle>
            <a:lvl1pPr defTabSz="973138">
              <a:defRPr sz="11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83" tIns="48641" rIns="97283" bIns="48641" numCol="1" anchor="t" anchorCtr="0" compatLnSpc="1">
            <a:prstTxWarp prst="textNoShape">
              <a:avLst/>
            </a:prstTxWarp>
          </a:bodyPr>
          <a:lstStyle>
            <a:lvl1pPr algn="r" defTabSz="973138">
              <a:defRPr sz="11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77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0075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83" tIns="48641" rIns="97283" bIns="486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83" tIns="48641" rIns="97283" bIns="48641" numCol="1" anchor="b" anchorCtr="0" compatLnSpc="1">
            <a:prstTxWarp prst="textNoShape">
              <a:avLst/>
            </a:prstTxWarp>
          </a:bodyPr>
          <a:lstStyle>
            <a:lvl1pPr defTabSz="973138">
              <a:defRPr sz="11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83" tIns="48641" rIns="97283" bIns="48641" numCol="1" anchor="b" anchorCtr="0" compatLnSpc="1">
            <a:prstTxWarp prst="textNoShape">
              <a:avLst/>
            </a:prstTxWarp>
          </a:bodyPr>
          <a:lstStyle>
            <a:lvl1pPr algn="r" defTabSz="973138">
              <a:defRPr sz="1100"/>
            </a:lvl1pPr>
          </a:lstStyle>
          <a:p>
            <a:pPr>
              <a:defRPr/>
            </a:pPr>
            <a:fld id="{8F2A6DE9-2C2A-47E2-A7F9-AD00AAF2042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7478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101159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4214161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60350"/>
            <a:ext cx="2057400" cy="6121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19800" cy="61214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221179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135937" cy="777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125538"/>
            <a:ext cx="4038600" cy="5256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256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357624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135937" cy="777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457200" y="1125538"/>
            <a:ext cx="8229600" cy="5256212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1078385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135937" cy="777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125538"/>
            <a:ext cx="4038600" cy="5256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038600" cy="25511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829050"/>
            <a:ext cx="4038600" cy="25527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408227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135937" cy="777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125538"/>
            <a:ext cx="8229600" cy="255111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3829050"/>
            <a:ext cx="8229600" cy="25527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27385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242862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BB0525-20E0-A8F9-4D5A-5A97359A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186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2265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1359318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167516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79055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275657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</p:spTree>
    <p:extLst>
      <p:ext uri="{BB962C8B-B14F-4D97-AF65-F5344CB8AC3E}">
        <p14:creationId xmlns:p14="http://schemas.microsoft.com/office/powerpoint/2010/main" val="115315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135937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32363" y="6453188"/>
            <a:ext cx="18002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r>
              <a:rPr lang="de-DE" dirty="0"/>
              <a:t>Ahmet Inci</a:t>
            </a: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460375" y="990600"/>
            <a:ext cx="8150225" cy="0"/>
          </a:xfrm>
          <a:prstGeom prst="line">
            <a:avLst/>
          </a:prstGeom>
          <a:noFill/>
          <a:ln w="25400">
            <a:solidFill>
              <a:srgbClr val="042EAE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468313" y="6453188"/>
            <a:ext cx="3167062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altLang="de-DE" sz="1200" dirty="0"/>
              <a:t>IT Systeme Klassifizieren</a:t>
            </a:r>
          </a:p>
        </p:txBody>
      </p:sp>
      <p:sp>
        <p:nvSpPr>
          <p:cNvPr id="1031" name="Line 11"/>
          <p:cNvSpPr>
            <a:spLocks noChangeShapeType="1"/>
          </p:cNvSpPr>
          <p:nvPr/>
        </p:nvSpPr>
        <p:spPr bwMode="auto">
          <a:xfrm>
            <a:off x="468313" y="6381750"/>
            <a:ext cx="8150225" cy="0"/>
          </a:xfrm>
          <a:prstGeom prst="line">
            <a:avLst/>
          </a:prstGeom>
          <a:noFill/>
          <a:ln w="25400">
            <a:solidFill>
              <a:srgbClr val="042EAE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2" name="Rectangle 12"/>
          <p:cNvSpPr>
            <a:spLocks noChangeArrowheads="1"/>
          </p:cNvSpPr>
          <p:nvPr/>
        </p:nvSpPr>
        <p:spPr bwMode="auto">
          <a:xfrm>
            <a:off x="6516688" y="6453188"/>
            <a:ext cx="21590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C735F766-00C7-4EB1-BD21-B0B9E251CF11}" type="slidenum">
              <a:rPr lang="de-DE" altLang="de-DE" sz="1200"/>
              <a:pPr algn="r" eaLnBrk="1" hangingPunct="1"/>
              <a:t>‹Nr.›</a:t>
            </a:fld>
            <a:endParaRPr lang="de-DE" altLang="de-DE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06547-C76D-8426-7F5E-A45ADD64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IT Systeme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CB348F-0928-F43B-0737-600B1FE86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Ahmet Inci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23DCC4-7354-4833-B020-04979155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6844338" cy="46953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B7D5E3-95BA-4BF6-B8CA-77A30313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731" y="5363331"/>
            <a:ext cx="5794519" cy="9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56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Echtzeitsysteme / Embedded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8A64F43-3B8F-460E-A23C-483C9B6A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3" y="1122926"/>
            <a:ext cx="5740932" cy="51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6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Systeme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9E6259-CF3B-4E37-976A-5A4F2444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24744"/>
            <a:ext cx="5657421" cy="51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3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Cloud-native Systeme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D3776-C671-406C-95E5-F24526B5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02652"/>
            <a:ext cx="6111511" cy="506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6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IoT-Systeme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41DC74D-B3D1-4DCB-A75A-FA5E7EE4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75" y="1173047"/>
            <a:ext cx="5324050" cy="45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5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ist ein Architektur-Stil?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D60E3A-DC0E-47D0-ADAB-BFF5B1A4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7080642" cy="20162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B195D0-CFF0-4629-A6BA-0A10C5D7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72" y="4077072"/>
            <a:ext cx="5148587" cy="9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2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Layered Architecture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036EA3-282D-4E39-BA06-200F3D975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2" y="1038225"/>
            <a:ext cx="2991422" cy="375892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949AD3-0D08-47AD-A685-AD20654D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038225"/>
            <a:ext cx="5168639" cy="30731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B258AF-4BD6-482A-9585-992E04ED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22" y="4945212"/>
            <a:ext cx="3950425" cy="12182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039741A-E0D1-470B-9B5B-B24C8154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916" y="4797152"/>
            <a:ext cx="3529313" cy="14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6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Microkernel Architecture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EFB061-9E54-404C-9654-0361F952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196752"/>
            <a:ext cx="4209184" cy="28155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291445-0F25-4213-8A11-31E8225F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196752"/>
            <a:ext cx="3599499" cy="26570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8804840-7B0D-42BF-A156-FCED6A39C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35" y="4170818"/>
            <a:ext cx="2805008" cy="156243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F524B73-0562-41D0-95A8-6513510DC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4217438"/>
            <a:ext cx="4446734" cy="14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Clean Architecture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268CA7-A26E-4C4B-8805-F4A4433E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052736"/>
            <a:ext cx="2282352" cy="36863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0D4E02-E048-41D6-93CE-B928133F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944" y="1124744"/>
            <a:ext cx="4403440" cy="151233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DDB529-2A59-48DF-AB95-A907C7BBF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637081"/>
            <a:ext cx="5267536" cy="132276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4699EB-7912-4CEA-B65B-EA9632BC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6" y="4077072"/>
            <a:ext cx="3635894" cy="10710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B357914-1A9B-4A05-99FD-B9785B433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975124"/>
            <a:ext cx="5508104" cy="13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Pipeline and Pipe-and-Filter Architecture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DCA0D0-E034-4A95-8103-4F688727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96752"/>
            <a:ext cx="1655415" cy="33481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040105-0103-4ECC-AAD1-5B69369B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124744"/>
            <a:ext cx="4933018" cy="284751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AC3B839-B4E7-4F4C-B75B-CA458E42B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93" y="4729412"/>
            <a:ext cx="4767581" cy="138866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D5AF002-3483-4E43-A7AF-D95B97EA3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477" y="4124295"/>
            <a:ext cx="5695029" cy="17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9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Monolith </a:t>
            </a:r>
            <a:r>
              <a:rPr lang="de-CH" dirty="0" err="1"/>
              <a:t>vs</a:t>
            </a:r>
            <a:r>
              <a:rPr lang="de-CH" dirty="0"/>
              <a:t> Verteilte Systeme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472445-DF11-48F2-AF78-38F97482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" y="1064723"/>
            <a:ext cx="5210465" cy="10746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B514E8-2B33-4FF5-8239-650783B8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22" y="2842635"/>
            <a:ext cx="2436005" cy="123864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1899D0-FFC4-47B2-9D14-65828D37F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437112"/>
            <a:ext cx="2824386" cy="165618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F48980C-10BE-435B-8A38-ADCACBF12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715766"/>
            <a:ext cx="5423602" cy="121728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AFF66A6-A780-4D08-9EE9-6FC6A9FDC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001" y="4269256"/>
            <a:ext cx="5068949" cy="198653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F13A91D-127D-4C7B-AAA0-755ADFA2A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32" y="1165094"/>
            <a:ext cx="3995936" cy="5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7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CB348F-0928-F43B-0737-600B1FE86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Ahmet Inci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3C04FC7-5822-49ED-94DA-EA70A26E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2" y="2060848"/>
            <a:ext cx="8730256" cy="3041658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DCDE4FD6-8688-430D-ADB2-B69EEE5A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135937" cy="777875"/>
          </a:xfrm>
        </p:spPr>
        <p:txBody>
          <a:bodyPr/>
          <a:lstStyle/>
          <a:p>
            <a:r>
              <a:rPr lang="de-CH" dirty="0"/>
              <a:t>Klassifikationsdimensionen</a:t>
            </a:r>
          </a:p>
        </p:txBody>
      </p:sp>
    </p:spTree>
    <p:extLst>
      <p:ext uri="{BB962C8B-B14F-4D97-AF65-F5344CB8AC3E}">
        <p14:creationId xmlns:p14="http://schemas.microsoft.com/office/powerpoint/2010/main" val="253957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Verteilte Systeme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CC7B79-2A8B-4201-8703-EA658CF9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2065450" cy="10527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68EF97-E5C1-40DB-818A-FC51E988F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261255"/>
            <a:ext cx="5253864" cy="18348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91248C1-1008-4476-B472-6E96823D0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32" y="2996952"/>
            <a:ext cx="4216126" cy="18097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25F8C74-0259-4F82-B4DE-38BB8A3B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3096097"/>
            <a:ext cx="4396602" cy="152402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D31CC98-1812-4397-A328-7BD865694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860782"/>
            <a:ext cx="4932039" cy="133346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3AB9C79-FAC2-4E7D-A8C2-EA1BB2663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4233" y="4930938"/>
            <a:ext cx="4466716" cy="10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54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Verteilte Systeme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6188B7-0A8A-440E-83D8-0CF3F903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87" y="1734528"/>
            <a:ext cx="5238825" cy="33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Verteilte Systeme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9B6B38-A7C7-497D-8768-F9DDBC6F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96752"/>
            <a:ext cx="5218772" cy="108285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900158-4317-4E83-B5B6-BC9D01059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873" y="2204864"/>
            <a:ext cx="6111127" cy="20052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BB6551-825F-407F-B734-B536787FA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437112"/>
            <a:ext cx="5379195" cy="18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6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Client Server Architecture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080C40-9ED8-44B1-BDDE-3F714AE6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2" y="1141492"/>
            <a:ext cx="2548579" cy="368128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BD0542-07F3-4C40-89A1-1E495381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876" y="3359594"/>
            <a:ext cx="6236013" cy="29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6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Peer </a:t>
            </a:r>
            <a:r>
              <a:rPr lang="de-CH" dirty="0" err="1"/>
              <a:t>to</a:t>
            </a:r>
            <a:r>
              <a:rPr lang="de-CH" dirty="0"/>
              <a:t> Peer Architecture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B7F740-317C-420B-AD22-EF853D87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0" y="1124744"/>
            <a:ext cx="3719865" cy="38164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0055ECB-6FCC-4BAD-AEAC-1166323F6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68" y="3356992"/>
            <a:ext cx="4227482" cy="25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61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Oriented</a:t>
            </a:r>
            <a:r>
              <a:rPr lang="de-CH" dirty="0"/>
              <a:t> Architecture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7042E0-824F-4ACB-B518-CF584474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58272"/>
            <a:ext cx="4320480" cy="31978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BE9EAA-6CD7-4B84-BD5C-F97E7504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676213"/>
            <a:ext cx="5497692" cy="15769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9528BA7-4521-4C41-BD1B-3870C36B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1" y="1412776"/>
            <a:ext cx="4176464" cy="12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6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based</a:t>
            </a:r>
            <a:r>
              <a:rPr lang="de-CH" dirty="0"/>
              <a:t> Architecture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95469E-E053-4B77-9F07-52883EFF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83" y="1067770"/>
            <a:ext cx="4893206" cy="19631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F333DB-CDD2-416E-AC0A-3CB963173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351" y="1086567"/>
            <a:ext cx="2942766" cy="24564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40C398F-5586-46F1-8C33-05104CD52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3429000"/>
            <a:ext cx="2787356" cy="12382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0889BF-8151-4630-9C95-15286A5D1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596" y="3454066"/>
            <a:ext cx="4361510" cy="11881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6210E9A-F867-4C25-AF1A-EC0EBD44F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76" y="4941168"/>
            <a:ext cx="3240360" cy="12478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8F1516F-1E91-4843-BA07-295A6FD2C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872" y="4649291"/>
            <a:ext cx="5496324" cy="14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Microservices Architecture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EC3198-6522-4890-8774-549A78E6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9253"/>
            <a:ext cx="2448409" cy="347789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656E976-F2A1-4A2C-8DA9-856EFF12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484784"/>
            <a:ext cx="3243559" cy="291268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58AEA3B-F338-444B-8EA9-E2ECF2FD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2" y="4641284"/>
            <a:ext cx="3143295" cy="146386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5583EB5-CA69-40FD-8B7C-7810125AF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90" y="4537145"/>
            <a:ext cx="3739869" cy="16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4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Mesh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1270B1-48F9-4AC3-BF3A-43EB7E312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4552012" cy="488288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A1ECA9-4533-40F3-888E-C9A15C14D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47" y="1484784"/>
            <a:ext cx="6880836" cy="5040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E02C21-5FF3-4BD1-AD40-AA8BD163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493502"/>
            <a:ext cx="3742032" cy="32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Event-Driven Architecture (EDA)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14112A3-F351-4C80-AAF0-B0AB089B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1" y="1196752"/>
            <a:ext cx="3323771" cy="32084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FD1A60-0E84-4C72-9198-AC78D33A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971" y="1268760"/>
            <a:ext cx="4406629" cy="29327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D23694F-F934-4AED-A6D4-0642DEE27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4563746"/>
            <a:ext cx="3599499" cy="148391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3F50529-7486-42EB-8C4A-CB4BF94F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4563746"/>
            <a:ext cx="3729843" cy="16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1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06547-C76D-8426-7F5E-A45ADD64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Klassifikationsdimensionen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CB348F-0928-F43B-0737-600B1FE86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Ahmet Inci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308A7A-46B3-4DFC-AC23-12FB6D45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932183"/>
            <a:ext cx="3756222" cy="14793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ADFB2F9-3ADA-4C74-9E03-8417AAAC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77669"/>
            <a:ext cx="3661537" cy="163125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BBDE357-F676-4C74-B323-62D980F14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765" y="2885709"/>
            <a:ext cx="4120235" cy="15825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B994165-A4C5-42EF-AD3B-C4FA95F2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4606948"/>
            <a:ext cx="3778836" cy="176506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7E08BE0-844E-4912-8313-608FF9F3C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52" y="4616278"/>
            <a:ext cx="3070604" cy="153154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94AF027-88FE-4976-82AC-D8D4D90A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816" y="1146974"/>
            <a:ext cx="1927130" cy="156601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8768627-B6A9-45FC-9F7D-9C0E78C17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3074926"/>
            <a:ext cx="1970427" cy="120415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748D495-95DD-448E-885A-32C39703EA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528" y="1348400"/>
            <a:ext cx="2520280" cy="12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96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Lambda Architecture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269C1B-1D42-403D-B6FF-A2BAA076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760"/>
            <a:ext cx="4799198" cy="45374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4005680-9154-4EDD-9D0C-71296925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196753"/>
            <a:ext cx="3960440" cy="13146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551BC8-C264-4ADD-835B-05995432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593" y="2879669"/>
            <a:ext cx="3715895" cy="10134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120675-7104-4D3D-9336-07D5342CA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5157192"/>
            <a:ext cx="4378367" cy="12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4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Kappa Architecture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00BC3A-E34E-4ADF-8D22-A9FFCB39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4596927" cy="426758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39DA7FA-8981-45B0-BAFD-6091FE36E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5661248"/>
            <a:ext cx="7399527" cy="6467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A69062-B03A-4DD0-BD26-C83F8BB0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31" y="2107979"/>
            <a:ext cx="4439569" cy="13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8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Serverless</a:t>
            </a:r>
            <a:r>
              <a:rPr lang="de-CH" dirty="0"/>
              <a:t> Architecture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ADA44D-9982-4EFD-AD75-ADDEB645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5917364" cy="35738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749C6A-0A0B-4720-8063-2E696B3AB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699072"/>
            <a:ext cx="4067944" cy="217819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7C74BE-455F-4B5F-95D5-AAF498D22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467" y="1484784"/>
            <a:ext cx="4197533" cy="130330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F04CDF3-DABC-47E6-A404-3142BC237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88" y="4776546"/>
            <a:ext cx="4519448" cy="11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34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TTA, CPS, Event-</a:t>
            </a:r>
            <a:r>
              <a:rPr lang="de-CH" dirty="0" err="1"/>
              <a:t>triggered</a:t>
            </a:r>
            <a:r>
              <a:rPr lang="de-CH" dirty="0"/>
              <a:t> Architecture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9B56624-521B-4922-AEF4-851C037C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38225"/>
            <a:ext cx="4928673" cy="361491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E9D9E35-0D58-4A38-9583-630FD55204EE}"/>
              </a:ext>
            </a:extLst>
          </p:cNvPr>
          <p:cNvSpPr txBox="1"/>
          <p:nvPr/>
        </p:nvSpPr>
        <p:spPr>
          <a:xfrm>
            <a:off x="4932040" y="3573016"/>
            <a:ext cx="453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Sensor → ECU </a:t>
            </a:r>
            <a:r>
              <a:rPr lang="de-CH" dirty="0" err="1"/>
              <a:t>Logic</a:t>
            </a:r>
            <a:r>
              <a:rPr lang="de-CH" dirty="0"/>
              <a:t> → </a:t>
            </a:r>
          </a:p>
          <a:p>
            <a:r>
              <a:rPr lang="de-CH" dirty="0" err="1"/>
              <a:t>Actuator</a:t>
            </a:r>
            <a:r>
              <a:rPr lang="de-CH" dirty="0"/>
              <a:t> → </a:t>
            </a:r>
            <a:r>
              <a:rPr lang="de-CH" dirty="0" err="1"/>
              <a:t>Physical</a:t>
            </a:r>
            <a:r>
              <a:rPr lang="de-CH" dirty="0"/>
              <a:t> </a:t>
            </a:r>
            <a:r>
              <a:rPr lang="de-CH" dirty="0" err="1"/>
              <a:t>Process</a:t>
            </a:r>
            <a:r>
              <a:rPr lang="de-CH" dirty="0"/>
              <a:t> → Sensor 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E9B9B87-C3DA-4038-91CA-E91CC55D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72" y="4733046"/>
            <a:ext cx="5822236" cy="15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4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Informationssysteme (ERP, CRM, HR)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E0DD35D-BA0D-4019-A343-F7A4808A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1" y="1210646"/>
            <a:ext cx="5770906" cy="48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Systeme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6A474B-F95B-49F0-8D47-72C47D98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49" y="1230698"/>
            <a:ext cx="5904934" cy="47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/>
            <a:r>
              <a:rPr lang="de-CH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Datenverarbeitungssysteme (BI / DWH)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DF0E38-7143-4EF6-B85B-0A2B01F9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92" y="1196752"/>
            <a:ext cx="5686816" cy="50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Websysteme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C2C3A72-0221-41EE-B557-3C3BC9AB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09028"/>
            <a:ext cx="6126180" cy="49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 Systeme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996B29E-A89E-4A36-B7E9-C494D181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68760"/>
            <a:ext cx="6219913" cy="496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4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KI/ML-Systeme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DE9754-6EDD-4AD7-9CD2-2F5B7198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038225"/>
            <a:ext cx="5615492" cy="52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677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</Words>
  <Application>Microsoft Office PowerPoint</Application>
  <PresentationFormat>Bildschirmpräsentation (4:3)</PresentationFormat>
  <Paragraphs>38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6" baseType="lpstr">
      <vt:lpstr>Arial</vt:lpstr>
      <vt:lpstr>Times New Roman</vt:lpstr>
      <vt:lpstr>Standarddesign</vt:lpstr>
      <vt:lpstr>IT Systeme</vt:lpstr>
      <vt:lpstr>Klassifikationsdimensionen</vt:lpstr>
      <vt:lpstr>Klassifikationsdimensionen</vt:lpstr>
      <vt:lpstr>Informationssysteme (ERP, CRM, HR)</vt:lpstr>
      <vt:lpstr>Batch Systeme</vt:lpstr>
      <vt:lpstr>Datenverarbeitungssysteme (BI / DWH)</vt:lpstr>
      <vt:lpstr>Websysteme</vt:lpstr>
      <vt:lpstr>Mobile Systeme</vt:lpstr>
      <vt:lpstr>KI/ML-Systeme</vt:lpstr>
      <vt:lpstr>Echtzeitsysteme / Embedded</vt:lpstr>
      <vt:lpstr>Verteilte Systeme</vt:lpstr>
      <vt:lpstr>Cloud-native Systeme</vt:lpstr>
      <vt:lpstr>IoT-Systeme</vt:lpstr>
      <vt:lpstr>Was ist ein Architektur-Stil?</vt:lpstr>
      <vt:lpstr>Layered Architecture</vt:lpstr>
      <vt:lpstr>Microkernel Architecture</vt:lpstr>
      <vt:lpstr>Clean Architecture</vt:lpstr>
      <vt:lpstr>Pipeline and Pipe-and-Filter Architecture</vt:lpstr>
      <vt:lpstr>Monolith vs Verteilte Systeme</vt:lpstr>
      <vt:lpstr>Verteilte Systeme</vt:lpstr>
      <vt:lpstr>Verteilte Systeme</vt:lpstr>
      <vt:lpstr>Verteilte Systeme</vt:lpstr>
      <vt:lpstr>Client Server Architecture</vt:lpstr>
      <vt:lpstr>Peer to Peer Architecture</vt:lpstr>
      <vt:lpstr>Service Oriented Architecture</vt:lpstr>
      <vt:lpstr>Service based Architecture</vt:lpstr>
      <vt:lpstr>Microservices Architecture</vt:lpstr>
      <vt:lpstr>Service Mesh</vt:lpstr>
      <vt:lpstr>Event-Driven Architecture (EDA)</vt:lpstr>
      <vt:lpstr>Lambda Architecture</vt:lpstr>
      <vt:lpstr>Kappa Architecture</vt:lpstr>
      <vt:lpstr>Serverless Architecture</vt:lpstr>
      <vt:lpstr>TTA, CPS, Event-triggered Architecture</vt:lpstr>
    </vt:vector>
  </TitlesOfParts>
  <Company>Hochschule Osnabrück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Prof. Dr. Stephan Kleuker</dc:creator>
  <cp:lastModifiedBy>Ahmet Inci</cp:lastModifiedBy>
  <cp:revision>823</cp:revision>
  <dcterms:created xsi:type="dcterms:W3CDTF">2002-10-02T13:01:35Z</dcterms:created>
  <dcterms:modified xsi:type="dcterms:W3CDTF">2025-11-19T14:00:19Z</dcterms:modified>
</cp:coreProperties>
</file>